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13" r:id="rId7"/>
    <p:sldId id="263" r:id="rId8"/>
    <p:sldId id="314" r:id="rId9"/>
    <p:sldId id="315" r:id="rId10"/>
    <p:sldId id="316" r:id="rId11"/>
    <p:sldId id="325" r:id="rId12"/>
    <p:sldId id="317" r:id="rId13"/>
    <p:sldId id="320" r:id="rId14"/>
    <p:sldId id="323" r:id="rId15"/>
    <p:sldId id="318" r:id="rId16"/>
    <p:sldId id="321" r:id="rId17"/>
    <p:sldId id="324" r:id="rId18"/>
    <p:sldId id="319" r:id="rId19"/>
    <p:sldId id="322" r:id="rId20"/>
    <p:sldId id="335" r:id="rId21"/>
    <p:sldId id="337" r:id="rId22"/>
    <p:sldId id="338" r:id="rId23"/>
    <p:sldId id="339" r:id="rId24"/>
    <p:sldId id="340" r:id="rId25"/>
    <p:sldId id="341" r:id="rId26"/>
    <p:sldId id="342" r:id="rId27"/>
    <p:sldId id="28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346"/>
    <a:srgbClr val="1C1C1C"/>
    <a:srgbClr val="F7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5C6F0-B5B9-4E5B-BE48-682C293DE2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71901"/>
          </a:xfrm>
          <a:custGeom>
            <a:avLst/>
            <a:gdLst>
              <a:gd name="connsiteX0" fmla="*/ 0 w 12192000"/>
              <a:gd name="connsiteY0" fmla="*/ 0 h 5105400"/>
              <a:gd name="connsiteX1" fmla="*/ 12192000 w 12192000"/>
              <a:gd name="connsiteY1" fmla="*/ 0 h 5105400"/>
              <a:gd name="connsiteX2" fmla="*/ 12192000 w 12192000"/>
              <a:gd name="connsiteY2" fmla="*/ 5105400 h 5105400"/>
              <a:gd name="connsiteX3" fmla="*/ 0 w 12192000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105400">
                <a:moveTo>
                  <a:pt x="0" y="0"/>
                </a:moveTo>
                <a:lnTo>
                  <a:pt x="12192000" y="0"/>
                </a:lnTo>
                <a:lnTo>
                  <a:pt x="12192000" y="5105400"/>
                </a:lnTo>
                <a:lnTo>
                  <a:pt x="0" y="5105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9097-F538-4996-AD85-B9AE77977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4F00-204B-4839-91A5-AB7ACB7638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29097-F538-4996-AD85-B9AE77977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F4F00-204B-4839-91A5-AB7ACB7638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80110" y="2368028"/>
            <a:ext cx="541655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rgbClr val="F2A346"/>
                </a:solidFill>
                <a:cs typeface="+mn-ea"/>
                <a:sym typeface="+mn-lt"/>
              </a:rPr>
              <a:t>僵尸大战植物</a:t>
            </a:r>
            <a:r>
              <a:rPr lang="en-US" altLang="zh-CN" sz="4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UI</a:t>
            </a:r>
            <a:r>
              <a:rPr lang="zh-CN" altLang="en-US" sz="4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设计</a:t>
            </a:r>
            <a:endParaRPr lang="zh-CN" altLang="en-US" sz="44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60"/>
          <p:cNvSpPr txBox="1"/>
          <p:nvPr/>
        </p:nvSpPr>
        <p:spPr>
          <a:xfrm>
            <a:off x="5093052" y="2078987"/>
            <a:ext cx="19906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765"/>
            <a:r>
              <a:rPr lang="en-US" sz="900" b="1" spc="1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WRITE A TITLE IN THIS SECTION</a:t>
            </a:r>
            <a:endParaRPr lang="en-US" sz="1000" b="1" spc="1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11334" y="3919122"/>
            <a:ext cx="375409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Team 1: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冯子贤、杨丹璐、郑文卡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4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20" grpId="0"/>
      <p:bldP spid="22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/>
          <p:cNvSpPr/>
          <p:nvPr/>
        </p:nvSpPr>
        <p:spPr>
          <a:xfrm>
            <a:off x="3230245" y="2802255"/>
            <a:ext cx="8776335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2A346"/>
                </a:solidFill>
                <a:effectLst/>
                <a:uLnTx/>
                <a:uFillTx/>
                <a:cs typeface="+mn-ea"/>
                <a:sym typeface="+mn-lt"/>
              </a:rPr>
              <a:t>游戏商城界面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2A34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0160" y="1480185"/>
            <a:ext cx="20421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7434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 descr="游戏商城（游戏开始界面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474345"/>
            <a:ext cx="8960485" cy="5934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7434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0" y="908050"/>
            <a:ext cx="9717405" cy="5100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/>
          <p:cNvSpPr/>
          <p:nvPr/>
        </p:nvSpPr>
        <p:spPr>
          <a:xfrm>
            <a:off x="3230245" y="2802255"/>
            <a:ext cx="8776335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2A346"/>
                </a:solidFill>
                <a:effectLst/>
                <a:uLnTx/>
                <a:uFillTx/>
                <a:cs typeface="+mn-ea"/>
                <a:sym typeface="+mn-lt"/>
              </a:rPr>
              <a:t>游戏设置界面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2A34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0160" y="1480185"/>
            <a:ext cx="20421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05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7434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 descr="游戏设置界面（游戏开始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" y="581660"/>
            <a:ext cx="9777730" cy="603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7434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 descr="A)PLU94G]VE930%MMZD})2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900430"/>
            <a:ext cx="9620250" cy="5057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/>
          <p:cNvSpPr/>
          <p:nvPr/>
        </p:nvSpPr>
        <p:spPr>
          <a:xfrm>
            <a:off x="4204335" y="2895600"/>
            <a:ext cx="8776335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2A346"/>
                </a:solidFill>
                <a:effectLst/>
                <a:uLnTx/>
                <a:uFillTx/>
                <a:cs typeface="+mn-ea"/>
                <a:sym typeface="+mn-lt"/>
              </a:rPr>
              <a:t>游戏按钮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2A34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0160" y="1480185"/>
            <a:ext cx="20421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06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7434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 descr="进入游戏按钮白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80" y="923290"/>
            <a:ext cx="3930650" cy="2012950"/>
          </a:xfrm>
          <a:prstGeom prst="rect">
            <a:avLst/>
          </a:prstGeom>
        </p:spPr>
      </p:pic>
      <p:pic>
        <p:nvPicPr>
          <p:cNvPr id="3" name="图片 2" descr="游戏商城按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85" y="923290"/>
            <a:ext cx="3928745" cy="2012315"/>
          </a:xfrm>
          <a:prstGeom prst="rect">
            <a:avLst/>
          </a:prstGeom>
        </p:spPr>
      </p:pic>
      <p:pic>
        <p:nvPicPr>
          <p:cNvPr id="4" name="图片 3" descr="游戏设置按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80" y="3771900"/>
            <a:ext cx="4029075" cy="2062480"/>
          </a:xfrm>
          <a:prstGeom prst="rect">
            <a:avLst/>
          </a:prstGeom>
        </p:spPr>
      </p:pic>
      <p:pic>
        <p:nvPicPr>
          <p:cNvPr id="5" name="图片 4" descr="音效白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750" y="3771900"/>
            <a:ext cx="1270000" cy="1270000"/>
          </a:xfrm>
          <a:prstGeom prst="rect">
            <a:avLst/>
          </a:prstGeom>
        </p:spPr>
      </p:pic>
      <p:pic>
        <p:nvPicPr>
          <p:cNvPr id="6" name="图片 5" descr="商城图标白底"/>
          <p:cNvPicPr>
            <a:picLocks noChangeAspect="1"/>
          </p:cNvPicPr>
          <p:nvPr/>
        </p:nvPicPr>
        <p:blipFill>
          <a:blip r:embed="rId6"/>
          <a:srcRect l="16838" t="17143" r="15657" b="18362"/>
          <a:stretch>
            <a:fillRect/>
          </a:stretch>
        </p:blipFill>
        <p:spPr>
          <a:xfrm>
            <a:off x="8632190" y="3772535"/>
            <a:ext cx="1351915" cy="129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/>
          <p:cNvSpPr/>
          <p:nvPr/>
        </p:nvSpPr>
        <p:spPr>
          <a:xfrm>
            <a:off x="5269230" y="2875280"/>
            <a:ext cx="8776335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2A346"/>
                </a:solidFill>
                <a:effectLst/>
                <a:uLnTx/>
                <a:uFillTx/>
                <a:cs typeface="+mn-ea"/>
                <a:sym typeface="+mn-lt"/>
              </a:rPr>
              <a:t>总结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2A34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0160" y="1480185"/>
            <a:ext cx="20421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07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080" y="876935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一、创意和表现力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9200" y="2023745"/>
            <a:ext cx="97840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最开始我们的游戏风格是卡通风格的，然而按照平面动画课老师教的黑白晕染法绘画后效果不佳，最终我们决定换成水墨风格，因为水墨风是最能体现中国风的风格。在游戏关卡中，我们尽量做到能让玩家感受到山水画的魅力，整体画面恢弘大气。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>
          <a:xfrm>
            <a:off x="0" y="-55880"/>
            <a:ext cx="12192000" cy="3771901"/>
          </a:xfrm>
        </p:spPr>
      </p:pic>
      <p:sp>
        <p:nvSpPr>
          <p:cNvPr id="14" name="矩形 13"/>
          <p:cNvSpPr/>
          <p:nvPr/>
        </p:nvSpPr>
        <p:spPr>
          <a:xfrm>
            <a:off x="-18634075" y="19555461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223519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295910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38091" y="2663011"/>
            <a:ext cx="2076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u="none" strike="noStrike" kern="1200" cap="none" spc="0" normalizeH="0" baseline="0" noProof="0" dirty="0">
                <a:ln>
                  <a:noFill/>
                </a:ln>
                <a:solidFill>
                  <a:srgbClr val="F2A346"/>
                </a:solidFill>
                <a:effectLst/>
                <a:uLnTx/>
                <a:uFillTx/>
                <a:cs typeface="+mn-ea"/>
                <a:sym typeface="+mn-lt"/>
              </a:rPr>
              <a:t>目录</a:t>
            </a:r>
            <a:endParaRPr kumimoji="0" lang="en-US" altLang="zh-CN" sz="4400" b="1" u="none" strike="noStrike" kern="1200" cap="none" spc="0" normalizeH="0" baseline="0" noProof="0" dirty="0">
              <a:ln>
                <a:noFill/>
              </a:ln>
              <a:solidFill>
                <a:srgbClr val="F2A34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CONENTS</a:t>
            </a:r>
            <a:endParaRPr kumimoji="0" lang="zh-CN" altLang="en-US" sz="2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173980" y="1798320"/>
            <a:ext cx="0" cy="26746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6595044" y="1229131"/>
            <a:ext cx="3593486" cy="551282"/>
            <a:chOff x="6169639" y="2479340"/>
            <a:chExt cx="3593486" cy="551282"/>
          </a:xfrm>
        </p:grpSpPr>
        <p:sp>
          <p:nvSpPr>
            <p:cNvPr id="23" name="TextBox 119"/>
            <p:cNvSpPr txBox="1"/>
            <p:nvPr/>
          </p:nvSpPr>
          <p:spPr>
            <a:xfrm>
              <a:off x="6169639" y="2479340"/>
              <a:ext cx="28543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sz="2000" b="1" dirty="0">
                  <a:solidFill>
                    <a:srgbClr val="F2A346"/>
                  </a:solidFill>
                  <a:cs typeface="+mn-ea"/>
                  <a:sym typeface="+mn-lt"/>
                </a:rPr>
                <a:t>01</a:t>
              </a:r>
              <a:r>
                <a:rPr lang="zh-CN" altLang="en-US" sz="2000" b="1" dirty="0">
                  <a:solidFill>
                    <a:srgbClr val="F2A346"/>
                  </a:solidFill>
                  <a:cs typeface="+mn-ea"/>
                  <a:sym typeface="+mn-lt"/>
                </a:rPr>
                <a:t>、游戏开始界面</a:t>
              </a:r>
              <a:endParaRPr lang="zh-CN" sz="2000" b="1" dirty="0">
                <a:solidFill>
                  <a:srgbClr val="F2A346"/>
                </a:solidFill>
                <a:cs typeface="+mn-ea"/>
                <a:sym typeface="+mn-lt"/>
              </a:endParaRPr>
            </a:p>
          </p:txBody>
        </p:sp>
        <p:sp>
          <p:nvSpPr>
            <p:cNvPr id="24" name="Rectangle 120"/>
            <p:cNvSpPr/>
            <p:nvPr/>
          </p:nvSpPr>
          <p:spPr>
            <a:xfrm>
              <a:off x="6169639" y="2708677"/>
              <a:ext cx="3593486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</a:pPr>
              <a:endParaRPr lang="id-ID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TextBox 119"/>
          <p:cNvSpPr txBox="1"/>
          <p:nvPr/>
        </p:nvSpPr>
        <p:spPr>
          <a:xfrm>
            <a:off x="6595110" y="1885950"/>
            <a:ext cx="3756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sz="2000" b="1" dirty="0">
                <a:solidFill>
                  <a:srgbClr val="F2A346"/>
                </a:solidFill>
                <a:cs typeface="+mn-ea"/>
                <a:sym typeface="+mn-lt"/>
              </a:rPr>
              <a:t>02</a:t>
            </a:r>
            <a:r>
              <a:rPr lang="zh-CN" altLang="en-US" sz="2000" b="1" dirty="0">
                <a:solidFill>
                  <a:srgbClr val="F2A346"/>
                </a:solidFill>
                <a:cs typeface="+mn-ea"/>
                <a:sym typeface="+mn-lt"/>
              </a:rPr>
              <a:t>、游戏选择关卡界面</a:t>
            </a:r>
            <a:endParaRPr lang="zh-CN" sz="2000" b="1" dirty="0">
              <a:solidFill>
                <a:srgbClr val="F2A346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595044" y="2522887"/>
            <a:ext cx="3593486" cy="551282"/>
            <a:chOff x="6169639" y="2479340"/>
            <a:chExt cx="3593486" cy="551282"/>
          </a:xfrm>
        </p:grpSpPr>
        <p:sp>
          <p:nvSpPr>
            <p:cNvPr id="29" name="TextBox 119"/>
            <p:cNvSpPr txBox="1"/>
            <p:nvPr/>
          </p:nvSpPr>
          <p:spPr>
            <a:xfrm>
              <a:off x="6169639" y="2479340"/>
              <a:ext cx="334391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sz="2000" b="1" dirty="0">
                  <a:solidFill>
                    <a:srgbClr val="F2A346"/>
                  </a:solidFill>
                  <a:cs typeface="+mn-ea"/>
                  <a:sym typeface="+mn-lt"/>
                </a:rPr>
                <a:t>03</a:t>
              </a:r>
              <a:r>
                <a:rPr lang="zh-CN" altLang="en-US" sz="2000" b="1" dirty="0">
                  <a:solidFill>
                    <a:srgbClr val="F2A346"/>
                  </a:solidFill>
                  <a:cs typeface="+mn-ea"/>
                  <a:sym typeface="+mn-lt"/>
                </a:rPr>
                <a:t>、游戏关卡示例</a:t>
              </a:r>
              <a:endParaRPr lang="id-ID" sz="2000" b="1" dirty="0">
                <a:solidFill>
                  <a:srgbClr val="F2A346"/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120"/>
            <p:cNvSpPr/>
            <p:nvPr/>
          </p:nvSpPr>
          <p:spPr>
            <a:xfrm>
              <a:off x="6169639" y="2708677"/>
              <a:ext cx="3593486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</a:pPr>
              <a:endParaRPr lang="id-ID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TextBox 119"/>
          <p:cNvSpPr txBox="1"/>
          <p:nvPr/>
        </p:nvSpPr>
        <p:spPr>
          <a:xfrm>
            <a:off x="6595110" y="3149600"/>
            <a:ext cx="2468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sz="2000" b="1" dirty="0">
                <a:solidFill>
                  <a:srgbClr val="F2A346"/>
                </a:solidFill>
                <a:cs typeface="+mn-ea"/>
                <a:sym typeface="+mn-lt"/>
              </a:rPr>
              <a:t>04</a:t>
            </a:r>
            <a:r>
              <a:rPr lang="zh-CN" altLang="en-US" sz="2000" b="1" dirty="0">
                <a:solidFill>
                  <a:srgbClr val="F2A346"/>
                </a:solidFill>
                <a:cs typeface="+mn-ea"/>
                <a:sym typeface="+mn-lt"/>
              </a:rPr>
              <a:t>、游戏商城界面</a:t>
            </a:r>
            <a:endParaRPr lang="id-ID" sz="2000" b="1" dirty="0">
              <a:solidFill>
                <a:srgbClr val="F2A346"/>
              </a:solidFill>
              <a:cs typeface="+mn-ea"/>
              <a:sym typeface="+mn-lt"/>
            </a:endParaRPr>
          </a:p>
        </p:txBody>
      </p:sp>
      <p:sp>
        <p:nvSpPr>
          <p:cNvPr id="35" name="TextBox 119"/>
          <p:cNvSpPr txBox="1"/>
          <p:nvPr/>
        </p:nvSpPr>
        <p:spPr>
          <a:xfrm>
            <a:off x="6595110" y="3716020"/>
            <a:ext cx="2468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sz="2000" b="1" dirty="0">
                <a:solidFill>
                  <a:srgbClr val="F2A346"/>
                </a:solidFill>
                <a:cs typeface="+mn-ea"/>
                <a:sym typeface="+mn-lt"/>
              </a:rPr>
              <a:t>05</a:t>
            </a:r>
            <a:r>
              <a:rPr lang="zh-CN" altLang="en-US" sz="2000" b="1" dirty="0">
                <a:solidFill>
                  <a:srgbClr val="F2A346"/>
                </a:solidFill>
                <a:cs typeface="+mn-ea"/>
                <a:sym typeface="+mn-lt"/>
              </a:rPr>
              <a:t>、游戏设置界面</a:t>
            </a:r>
            <a:endParaRPr lang="zh-CN" altLang="en-US" sz="2000" b="1" dirty="0">
              <a:solidFill>
                <a:srgbClr val="F2A346"/>
              </a:solidFill>
              <a:cs typeface="+mn-ea"/>
              <a:sym typeface="+mn-lt"/>
            </a:endParaRPr>
          </a:p>
        </p:txBody>
      </p:sp>
      <p:sp>
        <p:nvSpPr>
          <p:cNvPr id="2" name="TextBox 119"/>
          <p:cNvSpPr txBox="1"/>
          <p:nvPr/>
        </p:nvSpPr>
        <p:spPr>
          <a:xfrm>
            <a:off x="6595110" y="4349750"/>
            <a:ext cx="2468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3765"/>
            <a:r>
              <a:rPr lang="en-US" sz="2000" b="1" dirty="0">
                <a:solidFill>
                  <a:srgbClr val="F2A346"/>
                </a:solidFill>
                <a:cs typeface="+mn-ea"/>
                <a:sym typeface="+mn-lt"/>
              </a:rPr>
              <a:t>06</a:t>
            </a:r>
            <a:r>
              <a:rPr lang="zh-CN" altLang="en-US" sz="2000" b="1" dirty="0">
                <a:solidFill>
                  <a:srgbClr val="F2A346"/>
                </a:solidFill>
                <a:cs typeface="+mn-ea"/>
                <a:sym typeface="+mn-lt"/>
              </a:rPr>
              <a:t>、游戏按钮</a:t>
            </a:r>
            <a:endParaRPr lang="zh-CN" altLang="en-US" sz="2000" b="1" dirty="0">
              <a:solidFill>
                <a:srgbClr val="F2A346"/>
              </a:solidFill>
              <a:cs typeface="+mn-ea"/>
              <a:sym typeface="+mn-lt"/>
            </a:endParaRPr>
          </a:p>
        </p:txBody>
      </p:sp>
      <p:sp>
        <p:nvSpPr>
          <p:cNvPr id="4" name="TextBox 119"/>
          <p:cNvSpPr txBox="1"/>
          <p:nvPr/>
        </p:nvSpPr>
        <p:spPr>
          <a:xfrm>
            <a:off x="6595044" y="4959121"/>
            <a:ext cx="2854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3765"/>
            <a:r>
              <a:rPr lang="en-US" sz="2000" b="1" dirty="0">
                <a:solidFill>
                  <a:srgbClr val="F2A346"/>
                </a:solidFill>
                <a:cs typeface="+mn-ea"/>
                <a:sym typeface="+mn-lt"/>
              </a:rPr>
              <a:t>07</a:t>
            </a:r>
            <a:r>
              <a:rPr lang="zh-CN" altLang="en-US" sz="2000" b="1" dirty="0">
                <a:solidFill>
                  <a:srgbClr val="F2A346"/>
                </a:solidFill>
                <a:cs typeface="+mn-ea"/>
                <a:sym typeface="+mn-lt"/>
              </a:rPr>
              <a:t>、总结</a:t>
            </a:r>
            <a:endParaRPr lang="zh-CN" sz="2000" b="1" dirty="0">
              <a:solidFill>
                <a:srgbClr val="F2A346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9475" y="876935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二、工作量和难度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9200" y="2023745"/>
            <a:ext cx="97840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游戏的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UI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设计最难的在于素材，为此我们在网上找了很多素材，也反复在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photoshop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绘制了很多次才定下还算满意的画稿，游戏风格的转变也让我们浪费了很多时间。接下来还要继续设计僵尸和植物角色，丰富游戏内容。（敬请期待）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080" y="876935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三、交互性、易用性与动效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9200" y="2023745"/>
            <a:ext cx="97840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从游戏按钮那节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ppt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可以看出我们的按钮并不多，比较清晰明了，还在每个画面设置了返回键和滑动切换，让玩家更易于操作。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9320" y="996315"/>
            <a:ext cx="8097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四、构图与配色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9200" y="2023745"/>
            <a:ext cx="978408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   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构图方面我们有远中近三景的布局，尽量让人看着比较舒服。在玩家进入关卡后，先展示出诗意的山水画，再聚焦到游戏界面。考虑到格子会破坏整幅图的构图，我们在一开始先用浅灰代替游戏区域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，已达到美观的效果。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  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配色方面，为不破坏画面的美感，我们以黑白灰为基础色调，并点缀小篇幅的彩色，让画面没那么寡淡。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4" name="图片 3" descr="关卡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85" y="996315"/>
            <a:ext cx="9713595" cy="485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080" y="876935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五、文字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9200" y="2023745"/>
            <a:ext cx="97840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    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我们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找了很多种风格的古体字，比对效果后，最终决定使用行书的字体，因为行书比较流畅优美及大气，适合水墨风格。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4" name="图片 3" descr="游戏开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0" y="1031240"/>
            <a:ext cx="10184765" cy="5092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080" y="876935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六、小组分工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3960" y="2143125"/>
            <a:ext cx="97840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   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因为文卡和丹璐主要负责代码开发部分，因此在本阶段任务中，她们主要负责提供一些素材和把最终的画稿弄成页面交互与动效。我则负责绘画定稿。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       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06246" y="2368028"/>
            <a:ext cx="37642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spc="300" dirty="0">
                <a:solidFill>
                  <a:srgbClr val="F2A346"/>
                </a:solidFill>
                <a:latin typeface="Agency FB" panose="020B0503020202020204"/>
                <a:ea typeface="微软雅黑" panose="020B0503020204020204" charset="-122"/>
                <a:cs typeface="+mn-ea"/>
                <a:sym typeface="+mn-lt"/>
              </a:rPr>
              <a:t>谢谢您</a:t>
            </a:r>
            <a:r>
              <a:rPr lang="zh-CN" altLang="en-US" sz="4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/>
                <a:ea typeface="微软雅黑" panose="020B0503020204020204" charset="-122"/>
                <a:cs typeface="+mn-ea"/>
                <a:sym typeface="+mn-lt"/>
              </a:rPr>
              <a:t>的观赏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gency FB" panose="020B0503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62548" y="3164755"/>
            <a:ext cx="8666904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rPr>
              <a:t>Thank  you!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B0503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2" name="TextBox 60"/>
          <p:cNvSpPr txBox="1"/>
          <p:nvPr/>
        </p:nvSpPr>
        <p:spPr>
          <a:xfrm>
            <a:off x="5093052" y="2078987"/>
            <a:ext cx="19906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rPr>
              <a:t>WRITE A TITLE IN THIS SECTION</a:t>
            </a:r>
            <a:endParaRPr kumimoji="0" lang="en-US" sz="10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B0503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6672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/>
          <p:cNvSpPr/>
          <p:nvPr/>
        </p:nvSpPr>
        <p:spPr>
          <a:xfrm>
            <a:off x="3483610" y="2803525"/>
            <a:ext cx="7632700" cy="110744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7200" b="1" dirty="0">
                <a:solidFill>
                  <a:srgbClr val="F2A346"/>
                </a:solidFill>
                <a:cs typeface="+mn-ea"/>
                <a:sym typeface="+mn-lt"/>
              </a:rPr>
              <a:t>游戏开始界面</a:t>
            </a:r>
            <a:endParaRPr lang="zh-CN" altLang="en-US" sz="7200" b="1" dirty="0">
              <a:solidFill>
                <a:srgbClr val="F2A346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7620" y="1437640"/>
            <a:ext cx="204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64820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 descr="游戏开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1127760"/>
            <a:ext cx="9203690" cy="4601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/>
          <p:cNvSpPr/>
          <p:nvPr/>
        </p:nvSpPr>
        <p:spPr>
          <a:xfrm>
            <a:off x="2339975" y="2803525"/>
            <a:ext cx="8776335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2A346"/>
                </a:solidFill>
                <a:effectLst/>
                <a:uLnTx/>
                <a:uFillTx/>
                <a:cs typeface="+mn-ea"/>
                <a:sym typeface="+mn-lt"/>
              </a:rPr>
              <a:t>游戏选择关卡界面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2A34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7620" y="1437640"/>
            <a:ext cx="2042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7434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 descr="L@(HWXPG0PENG{]68IHAUX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35" y="962025"/>
            <a:ext cx="9232900" cy="485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965" y="48196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60"/>
          <p:cNvSpPr/>
          <p:nvPr/>
        </p:nvSpPr>
        <p:spPr>
          <a:xfrm>
            <a:off x="3230245" y="2802255"/>
            <a:ext cx="8776335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2A346"/>
                </a:solidFill>
                <a:effectLst/>
                <a:uLnTx/>
                <a:uFillTx/>
                <a:cs typeface="+mn-ea"/>
                <a:sym typeface="+mn-lt"/>
              </a:rPr>
              <a:t>游戏关卡示例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2A34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0160" y="1480185"/>
            <a:ext cx="20421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7434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 descr="关卡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25" y="1000760"/>
            <a:ext cx="9713595" cy="485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24886"/>
          <a:stretch>
            <a:fillRect/>
          </a:stretch>
        </p:blipFill>
        <p:spPr/>
      </p:pic>
      <p:sp>
        <p:nvSpPr>
          <p:cNvPr id="14" name="矩形 13"/>
          <p:cNvSpPr/>
          <p:nvPr/>
        </p:nvSpPr>
        <p:spPr>
          <a:xfrm>
            <a:off x="0" y="-85724"/>
            <a:ext cx="12192000" cy="3771900"/>
          </a:xfrm>
          <a:prstGeom prst="rect">
            <a:avLst/>
          </a:prstGeom>
          <a:solidFill>
            <a:srgbClr val="1C1C1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25" y="474345"/>
            <a:ext cx="11258550" cy="5934075"/>
          </a:xfrm>
          <a:prstGeom prst="rect">
            <a:avLst/>
          </a:prstGeom>
          <a:solidFill>
            <a:srgbClr val="F7F4F8"/>
          </a:solidFill>
          <a:ln>
            <a:noFill/>
          </a:ln>
          <a:effectLst>
            <a:outerShdw blurRad="3048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0" y="936625"/>
            <a:ext cx="9532620" cy="501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m2lx4w1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877</Words>
  <Application>WPS 演示</Application>
  <PresentationFormat>宽屏</PresentationFormat>
  <Paragraphs>88</Paragraphs>
  <Slides>25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仿宋_GB2312</vt:lpstr>
      <vt:lpstr>Agency FB</vt:lpstr>
      <vt:lpstr>微软雅黑</vt:lpstr>
      <vt:lpstr>Arial Unicode MS</vt:lpstr>
      <vt:lpstr>等线</vt:lpstr>
      <vt:lpstr>Segoe Print</vt:lpstr>
      <vt:lpstr>仿宋</vt:lpstr>
      <vt:lpstr>Agency FB</vt:lpstr>
      <vt:lpstr>华文新魏</vt:lpstr>
      <vt:lpstr>华文仿宋</vt:lpstr>
      <vt:lpstr>华文行楷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Administrator</cp:lastModifiedBy>
  <cp:revision>38</cp:revision>
  <dcterms:created xsi:type="dcterms:W3CDTF">2017-08-22T13:33:00Z</dcterms:created>
  <dcterms:modified xsi:type="dcterms:W3CDTF">2017-11-21T18:58:03Z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2052-10.1.0.6877</vt:lpwstr>
  </property>
</Properties>
</file>